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F5A-FDB2-43B4-A6A1-E351062EABE4}" type="datetimeFigureOut">
              <a:rPr lang="en-US" smtClean="0"/>
              <a:pPr/>
              <a:t>5/21/2020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1F32-5921-4990-ADC8-A097694C6D2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F5A-FDB2-43B4-A6A1-E351062EABE4}" type="datetimeFigureOut">
              <a:rPr lang="en-US" smtClean="0"/>
              <a:pPr/>
              <a:t>5/21/2020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1F32-5921-4990-ADC8-A097694C6D2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F5A-FDB2-43B4-A6A1-E351062EABE4}" type="datetimeFigureOut">
              <a:rPr lang="en-US" smtClean="0"/>
              <a:pPr/>
              <a:t>5/21/2020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1F32-5921-4990-ADC8-A097694C6D2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F5A-FDB2-43B4-A6A1-E351062EABE4}" type="datetimeFigureOut">
              <a:rPr lang="en-US" smtClean="0"/>
              <a:pPr/>
              <a:t>5/21/2020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1F32-5921-4990-ADC8-A097694C6D2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F5A-FDB2-43B4-A6A1-E351062EABE4}" type="datetimeFigureOut">
              <a:rPr lang="en-US" smtClean="0"/>
              <a:pPr/>
              <a:t>5/21/2020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1F32-5921-4990-ADC8-A097694C6D2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F5A-FDB2-43B4-A6A1-E351062EABE4}" type="datetimeFigureOut">
              <a:rPr lang="en-US" smtClean="0"/>
              <a:pPr/>
              <a:t>5/21/2020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1F32-5921-4990-ADC8-A097694C6D2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F5A-FDB2-43B4-A6A1-E351062EABE4}" type="datetimeFigureOut">
              <a:rPr lang="en-US" smtClean="0"/>
              <a:pPr/>
              <a:t>5/21/2020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1F32-5921-4990-ADC8-A097694C6D2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F5A-FDB2-43B4-A6A1-E351062EABE4}" type="datetimeFigureOut">
              <a:rPr lang="en-US" smtClean="0"/>
              <a:pPr/>
              <a:t>5/21/2020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1F32-5921-4990-ADC8-A097694C6D2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F5A-FDB2-43B4-A6A1-E351062EABE4}" type="datetimeFigureOut">
              <a:rPr lang="en-US" smtClean="0"/>
              <a:pPr/>
              <a:t>5/21/2020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1F32-5921-4990-ADC8-A097694C6D2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F5A-FDB2-43B4-A6A1-E351062EABE4}" type="datetimeFigureOut">
              <a:rPr lang="en-US" smtClean="0"/>
              <a:pPr/>
              <a:t>5/21/2020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1F32-5921-4990-ADC8-A097694C6D2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7F5A-FDB2-43B4-A6A1-E351062EABE4}" type="datetimeFigureOut">
              <a:rPr lang="en-US" smtClean="0"/>
              <a:pPr/>
              <a:t>5/21/2020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11F32-5921-4990-ADC8-A097694C6D23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87F5A-FDB2-43B4-A6A1-E351062EABE4}" type="datetimeFigureOut">
              <a:rPr lang="en-US" smtClean="0"/>
              <a:pPr/>
              <a:t>5/21/2020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11F32-5921-4990-ADC8-A097694C6D23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2"/>
                </a:solidFill>
              </a:rPr>
              <a:t>Algebraic Methods of Solving the </a:t>
            </a:r>
            <a:r>
              <a:rPr lang="en-US" sz="3600" b="1" dirty="0" err="1">
                <a:solidFill>
                  <a:schemeClr val="accent2"/>
                </a:solidFill>
              </a:rPr>
              <a:t>Piar</a:t>
            </a:r>
            <a:r>
              <a:rPr lang="en-US" sz="3600" b="1" dirty="0">
                <a:solidFill>
                  <a:schemeClr val="accent2"/>
                </a:solidFill>
              </a:rPr>
              <a:t> of linear Equations</a:t>
            </a:r>
            <a:endParaRPr lang="en-IN" sz="3600" b="1" dirty="0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8662" y="2033590"/>
            <a:ext cx="6984000" cy="36000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800" dirty="0">
                <a:solidFill>
                  <a:srgbClr val="0070C0"/>
                </a:solidFill>
              </a:rPr>
              <a:t>There are three methods of solving the pair of linear equation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b="1" dirty="0">
                <a:solidFill>
                  <a:srgbClr val="0070C0"/>
                </a:solidFill>
              </a:rPr>
              <a:t>Substitution  Method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b="1" dirty="0">
                <a:solidFill>
                  <a:srgbClr val="0070C0"/>
                </a:solidFill>
              </a:rPr>
              <a:t>Elimination Method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b="1" dirty="0">
                <a:solidFill>
                  <a:srgbClr val="0070C0"/>
                </a:solidFill>
              </a:rPr>
              <a:t>Cross – Multiplication Method</a:t>
            </a:r>
          </a:p>
          <a:p>
            <a:pPr marL="514350" indent="-514350" algn="l"/>
            <a:r>
              <a:rPr lang="en-US" sz="2800" dirty="0">
                <a:solidFill>
                  <a:srgbClr val="0070C0"/>
                </a:solidFill>
              </a:rPr>
              <a:t> </a:t>
            </a:r>
          </a:p>
          <a:p>
            <a:pPr marL="514350" indent="-514350" algn="just"/>
            <a:r>
              <a:rPr lang="en-US" sz="2800" dirty="0">
                <a:solidFill>
                  <a:srgbClr val="0070C0"/>
                </a:solidFill>
              </a:rPr>
              <a:t> Now we discuss the above mentioned methods one by one by taking an example. </a:t>
            </a:r>
            <a:endParaRPr lang="en-IN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Substitution Method </a:t>
            </a:r>
            <a:endParaRPr lang="en-IN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u="sng" dirty="0">
                <a:solidFill>
                  <a:schemeClr val="tx2"/>
                </a:solidFill>
              </a:rPr>
              <a:t>Working Rule</a:t>
            </a:r>
            <a:r>
              <a:rPr lang="en-US" sz="2800" dirty="0">
                <a:solidFill>
                  <a:schemeClr val="tx2"/>
                </a:solidFill>
              </a:rPr>
              <a:t>: Here we proceed as  follows :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solidFill>
                  <a:schemeClr val="tx2"/>
                </a:solidFill>
              </a:rPr>
              <a:t> Find out the value of any one of the variable from any of the equation.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solidFill>
                  <a:schemeClr val="tx2"/>
                </a:solidFill>
              </a:rPr>
              <a:t> Substitute this value in the other equation to make it a linear equation in one variable.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solidFill>
                  <a:schemeClr val="tx2"/>
                </a:solidFill>
              </a:rPr>
              <a:t> Solve the above equation and get the value  of the variable.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solidFill>
                  <a:schemeClr val="tx2"/>
                </a:solidFill>
              </a:rPr>
              <a:t> Put this value in any of the equation and get the value of other  or second variable.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655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Example : solve the pair of equation :</a:t>
            </a:r>
          </a:p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 		3x – 5y = -1 ;  and x – y = -1</a:t>
            </a:r>
          </a:p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Sol. We have given that </a:t>
            </a:r>
          </a:p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		3x – 5y = -1 …………. (1)</a:t>
            </a:r>
          </a:p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		x – y = -1 …………….. (2)</a:t>
            </a:r>
          </a:p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From eq.(2) we have  x – y = -1   </a:t>
            </a:r>
          </a:p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		=&gt; x = y -1 …………. (3)</a:t>
            </a:r>
          </a:p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Substituting the value of x in eq. (1), we get  </a:t>
            </a:r>
          </a:p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		 3( y -1 ) – 5y = -1 </a:t>
            </a:r>
          </a:p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	=&gt;	3y -3 -5y = -1 </a:t>
            </a:r>
          </a:p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	=&gt; 	- 2y = 3 -1= 2 </a:t>
            </a:r>
          </a:p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	=&gt; 	y = 2/-2  = -1 </a:t>
            </a:r>
          </a:p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	=&gt; 	  [ y = -1 ], Putting this value in eq. (3) </a:t>
            </a:r>
          </a:p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	=&gt; x = -1 -1 = -2 </a:t>
            </a:r>
          </a:p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	=&gt; [x = -2]  </a:t>
            </a:r>
          </a:p>
          <a:p>
            <a:pPr>
              <a:buNone/>
            </a:pPr>
            <a:endParaRPr lang="en-IN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Elimination Method </a:t>
            </a:r>
            <a:endParaRPr lang="en-IN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u="sng" dirty="0">
                <a:solidFill>
                  <a:schemeClr val="accent3">
                    <a:lumMod val="50000"/>
                  </a:schemeClr>
                </a:solidFill>
              </a:rPr>
              <a:t> Working Rule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: Here we proceed as  follows: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 Multiply the given equations by any non – zero constant so as to make the coefficients of any of the  two variables same in both the equations.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Add (or subtract ) the new equations to eliminate the variable having same coefficient and obtain a simple equation in the other variable.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Solve the equation to get the value of that variable .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And put the value of the variable in any of the equation to get the value of the other variable.   </a:t>
            </a:r>
            <a:endParaRPr lang="en-IN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34000"/>
            <a:ext cx="8229600" cy="662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Example. Solve the equations 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3x + 2y = 47; and 2x + 3y = 53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Sol.  We have given that 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3x + 2y = 47 ………….. </a:t>
            </a:r>
            <a:r>
              <a:rPr lang="en-IN" sz="2400" dirty="0">
                <a:solidFill>
                  <a:schemeClr val="accent3">
                    <a:lumMod val="50000"/>
                  </a:schemeClr>
                </a:solidFill>
              </a:rPr>
              <a:t>(1)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2x + 3y = 53 ………….. (2)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Multiply eq.(1) by 2 and eq. (2) by 3 then subtracting  (2) from (1)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2 x ( 3x + 2y = 47 ) = 6x + 4y = 94 …………. (3)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3 x (2x + 3y = 53 ) = 6x + 9y = 159 ………… (4) 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Now subtracting them 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6x + 4y = 94 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6x + 9y = 159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-	-        - 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-----------------------</a:t>
            </a:r>
          </a:p>
          <a:p>
            <a:pPr>
              <a:buNone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	       -5y = -65 =&gt; y = (-65)/(-5) = 13 </a:t>
            </a:r>
          </a:p>
          <a:p>
            <a:pPr>
              <a:buNone/>
            </a:pPr>
            <a:endParaRPr lang="en-US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748100" y="4673826"/>
            <a:ext cx="252000" cy="68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0"/>
            <a:ext cx="8229600" cy="4248000"/>
          </a:xfrm>
        </p:spPr>
        <p:txBody>
          <a:bodyPr/>
          <a:lstStyle/>
          <a:p>
            <a:pPr>
              <a:buNone/>
            </a:pP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  Now putting the value of y in in eq. (1) we get</a:t>
            </a:r>
          </a:p>
          <a:p>
            <a:pPr>
              <a:buNone/>
            </a:pP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	3x + 2 x 13 = 47 </a:t>
            </a:r>
          </a:p>
          <a:p>
            <a:pPr>
              <a:buNone/>
            </a:pP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	3x + 26 = 47  </a:t>
            </a:r>
          </a:p>
          <a:p>
            <a:pPr>
              <a:buNone/>
            </a:pP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	3x = 47 – 26 = 21 </a:t>
            </a:r>
          </a:p>
          <a:p>
            <a:pPr>
              <a:buNone/>
            </a:pP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	=&gt; x = 21/3 = 7 </a:t>
            </a:r>
          </a:p>
          <a:p>
            <a:pPr>
              <a:buNone/>
            </a:pP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	hence we have the solution </a:t>
            </a:r>
          </a:p>
          <a:p>
            <a:pPr>
              <a:buNone/>
            </a:pPr>
            <a:r>
              <a:rPr lang="en-US" sz="2800" dirty="0">
                <a:solidFill>
                  <a:schemeClr val="accent3">
                    <a:lumMod val="50000"/>
                  </a:schemeClr>
                </a:solidFill>
              </a:rPr>
              <a:t>	 x = 7 and y = 13 </a:t>
            </a:r>
          </a:p>
          <a:p>
            <a:pPr>
              <a:buNone/>
            </a:pPr>
            <a:endParaRPr lang="en-IN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0DDD6-269B-1B41-8E21-20ABF5CA1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>
                <a:solidFill>
                  <a:srgbClr val="0070C0"/>
                </a:solidFill>
              </a:rPr>
              <a:t>Cross Multiplication Method </a:t>
            </a:r>
            <a:endParaRPr lang="en-US" b="1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5BD7A-9141-864E-93D6-208E28CA9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962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b="1" u="sng">
                <a:solidFill>
                  <a:srgbClr val="7030A0"/>
                </a:solidFill>
              </a:rPr>
              <a:t>Working Rule </a:t>
            </a:r>
            <a:r>
              <a:rPr lang="en-US" altLang="zh-CN">
                <a:solidFill>
                  <a:srgbClr val="7030A0"/>
                </a:solidFill>
              </a:rPr>
              <a:t>: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Here we proceed as follows </a:t>
            </a:r>
          </a:p>
          <a:p>
            <a:pPr marL="0" indent="0">
              <a:buNone/>
            </a:pPr>
            <a:r>
              <a:rPr lang="en-US" altLang="zh-CN">
                <a:solidFill>
                  <a:srgbClr val="7030A0"/>
                </a:solidFill>
              </a:rPr>
              <a:t>Let the equations are </a:t>
            </a:r>
          </a:p>
          <a:p>
            <a:pPr marL="0" indent="0">
              <a:buNone/>
            </a:pP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a</a:t>
            </a:r>
            <a:r>
              <a:rPr lang="en-US" altLang="zh-CN" baseline="-25000">
                <a:solidFill>
                  <a:srgbClr val="7030A0"/>
                </a:solidFill>
              </a:rPr>
              <a:t>1</a:t>
            </a:r>
            <a:r>
              <a:rPr lang="zh-CN" altLang="en-US" baseline="-25000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x +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b</a:t>
            </a:r>
            <a:r>
              <a:rPr lang="en-US" altLang="zh-CN" baseline="-25000">
                <a:solidFill>
                  <a:srgbClr val="7030A0"/>
                </a:solidFill>
              </a:rPr>
              <a:t>1</a:t>
            </a:r>
            <a:r>
              <a:rPr lang="zh-CN" altLang="en-US" baseline="-25000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y +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c</a:t>
            </a:r>
            <a:r>
              <a:rPr lang="en-US" altLang="zh-CN" baseline="-25000">
                <a:solidFill>
                  <a:srgbClr val="7030A0"/>
                </a:solidFill>
              </a:rPr>
              <a:t>1</a:t>
            </a:r>
            <a:r>
              <a:rPr lang="zh-CN" altLang="en-US" baseline="-25000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=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0,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and </a:t>
            </a:r>
            <a:r>
              <a:rPr lang="zh-CN" altLang="en-US">
                <a:solidFill>
                  <a:srgbClr val="7030A0"/>
                </a:solidFill>
              </a:rPr>
              <a:t>  </a:t>
            </a:r>
            <a:r>
              <a:rPr lang="en-US" altLang="zh-CN">
                <a:solidFill>
                  <a:srgbClr val="7030A0"/>
                </a:solidFill>
              </a:rPr>
              <a:t>a</a:t>
            </a:r>
            <a:r>
              <a:rPr lang="en-US" altLang="zh-CN" baseline="-25000">
                <a:solidFill>
                  <a:srgbClr val="7030A0"/>
                </a:solidFill>
              </a:rPr>
              <a:t>2</a:t>
            </a:r>
            <a:r>
              <a:rPr lang="zh-CN" altLang="en-US" baseline="-25000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x +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b</a:t>
            </a:r>
            <a:r>
              <a:rPr lang="en-US" altLang="zh-CN" baseline="-25000">
                <a:solidFill>
                  <a:srgbClr val="7030A0"/>
                </a:solidFill>
              </a:rPr>
              <a:t>2</a:t>
            </a:r>
            <a:r>
              <a:rPr lang="zh-CN" altLang="en-US" baseline="-25000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y +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c</a:t>
            </a:r>
            <a:r>
              <a:rPr lang="en-US" altLang="zh-CN" baseline="-25000">
                <a:solidFill>
                  <a:srgbClr val="7030A0"/>
                </a:solidFill>
              </a:rPr>
              <a:t>2</a:t>
            </a:r>
            <a:r>
              <a:rPr lang="en-US" altLang="zh-CN">
                <a:solidFill>
                  <a:srgbClr val="7030A0"/>
                </a:solidFill>
              </a:rPr>
              <a:t>=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0,</a:t>
            </a:r>
          </a:p>
          <a:p>
            <a:pPr marL="0" indent="0">
              <a:buNone/>
            </a:pPr>
            <a:r>
              <a:rPr lang="en-US" altLang="zh-CN">
                <a:solidFill>
                  <a:srgbClr val="7030A0"/>
                </a:solidFill>
              </a:rPr>
              <a:t>The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diagram given below help to remember the solution </a:t>
            </a:r>
          </a:p>
          <a:p>
            <a:pPr marL="0" indent="0">
              <a:buNone/>
            </a:pPr>
            <a:r>
              <a:rPr lang="zh-CN" altLang="en-US">
                <a:solidFill>
                  <a:srgbClr val="7030A0"/>
                </a:solidFill>
              </a:rPr>
              <a:t>        </a:t>
            </a:r>
            <a:r>
              <a:rPr lang="en-US" altLang="zh-CN">
                <a:solidFill>
                  <a:srgbClr val="7030A0"/>
                </a:solidFill>
              </a:rPr>
              <a:t>x</a:t>
            </a:r>
            <a:r>
              <a:rPr lang="zh-CN" altLang="en-US">
                <a:solidFill>
                  <a:srgbClr val="7030A0"/>
                </a:solidFill>
              </a:rPr>
              <a:t>              </a:t>
            </a:r>
            <a:r>
              <a:rPr lang="en-US" altLang="zh-CN">
                <a:solidFill>
                  <a:srgbClr val="7030A0"/>
                </a:solidFill>
              </a:rPr>
              <a:t>y </a:t>
            </a:r>
            <a:r>
              <a:rPr lang="zh-CN" altLang="en-US">
                <a:solidFill>
                  <a:srgbClr val="7030A0"/>
                </a:solidFill>
              </a:rPr>
              <a:t>              </a:t>
            </a:r>
            <a:r>
              <a:rPr lang="en-US" altLang="zh-CN">
                <a:solidFill>
                  <a:srgbClr val="7030A0"/>
                </a:solidFill>
              </a:rPr>
              <a:t>1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endParaRPr lang="en-US" altLang="zh-CN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b</a:t>
            </a:r>
            <a:r>
              <a:rPr lang="en-US" altLang="zh-CN" baseline="-25000">
                <a:solidFill>
                  <a:srgbClr val="7030A0"/>
                </a:solidFill>
              </a:rPr>
              <a:t>1</a:t>
            </a:r>
            <a:r>
              <a:rPr lang="zh-CN" altLang="en-US">
                <a:solidFill>
                  <a:srgbClr val="7030A0"/>
                </a:solidFill>
              </a:rPr>
              <a:t>            </a:t>
            </a:r>
            <a:r>
              <a:rPr lang="en-US" altLang="zh-CN">
                <a:solidFill>
                  <a:srgbClr val="7030A0"/>
                </a:solidFill>
              </a:rPr>
              <a:t>c</a:t>
            </a:r>
            <a:r>
              <a:rPr lang="en-US" altLang="zh-CN" baseline="-25000">
                <a:solidFill>
                  <a:srgbClr val="7030A0"/>
                </a:solidFill>
              </a:rPr>
              <a:t>1</a:t>
            </a:r>
            <a:r>
              <a:rPr lang="zh-CN" altLang="en-US">
                <a:solidFill>
                  <a:srgbClr val="7030A0"/>
                </a:solidFill>
              </a:rPr>
              <a:t>              </a:t>
            </a:r>
            <a:r>
              <a:rPr lang="en-US" altLang="zh-CN">
                <a:solidFill>
                  <a:srgbClr val="7030A0"/>
                </a:solidFill>
              </a:rPr>
              <a:t>a</a:t>
            </a:r>
            <a:r>
              <a:rPr lang="en-US" altLang="zh-CN" baseline="-25000">
                <a:solidFill>
                  <a:srgbClr val="7030A0"/>
                </a:solidFill>
              </a:rPr>
              <a:t>1</a:t>
            </a:r>
            <a:r>
              <a:rPr lang="zh-CN" altLang="en-US">
                <a:solidFill>
                  <a:srgbClr val="7030A0"/>
                </a:solidFill>
              </a:rPr>
              <a:t>              </a:t>
            </a:r>
            <a:r>
              <a:rPr lang="en-US" altLang="zh-CN">
                <a:solidFill>
                  <a:srgbClr val="7030A0"/>
                </a:solidFill>
              </a:rPr>
              <a:t>b</a:t>
            </a:r>
            <a:r>
              <a:rPr lang="en-US" altLang="zh-CN" baseline="-25000">
                <a:solidFill>
                  <a:srgbClr val="7030A0"/>
                </a:solidFill>
              </a:rPr>
              <a:t>1</a:t>
            </a:r>
          </a:p>
          <a:p>
            <a:pPr marL="0" indent="0">
              <a:buNone/>
            </a:pPr>
            <a:r>
              <a:rPr lang="zh-CN" altLang="en-US" baseline="-25000">
                <a:solidFill>
                  <a:srgbClr val="7030A0"/>
                </a:solidFill>
              </a:rPr>
              <a:t> </a:t>
            </a:r>
            <a:endParaRPr lang="en-US" altLang="zh-CN" baseline="-2500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rgbClr val="7030A0"/>
                </a:solidFill>
              </a:rPr>
              <a:t>b</a:t>
            </a:r>
            <a:r>
              <a:rPr lang="en-US" altLang="zh-CN" baseline="-25000">
                <a:solidFill>
                  <a:srgbClr val="7030A0"/>
                </a:solidFill>
              </a:rPr>
              <a:t>2</a:t>
            </a:r>
            <a:r>
              <a:rPr lang="zh-CN" altLang="en-US">
                <a:solidFill>
                  <a:srgbClr val="7030A0"/>
                </a:solidFill>
              </a:rPr>
              <a:t>            </a:t>
            </a:r>
            <a:r>
              <a:rPr lang="en-US" altLang="zh-CN">
                <a:solidFill>
                  <a:srgbClr val="7030A0"/>
                </a:solidFill>
              </a:rPr>
              <a:t>c</a:t>
            </a:r>
            <a:r>
              <a:rPr lang="en-US" altLang="zh-CN" baseline="-25000">
                <a:solidFill>
                  <a:srgbClr val="7030A0"/>
                </a:solidFill>
              </a:rPr>
              <a:t>2</a:t>
            </a:r>
            <a:r>
              <a:rPr lang="zh-CN" altLang="en-US">
                <a:solidFill>
                  <a:srgbClr val="7030A0"/>
                </a:solidFill>
              </a:rPr>
              <a:t>              </a:t>
            </a:r>
            <a:r>
              <a:rPr lang="en-US" altLang="zh-CN">
                <a:solidFill>
                  <a:srgbClr val="7030A0"/>
                </a:solidFill>
              </a:rPr>
              <a:t>a</a:t>
            </a:r>
            <a:r>
              <a:rPr lang="en-US" altLang="zh-CN" baseline="-25000">
                <a:solidFill>
                  <a:srgbClr val="7030A0"/>
                </a:solidFill>
              </a:rPr>
              <a:t>2</a:t>
            </a:r>
            <a:r>
              <a:rPr lang="zh-CN" altLang="en-US">
                <a:solidFill>
                  <a:srgbClr val="7030A0"/>
                </a:solidFill>
              </a:rPr>
              <a:t>              </a:t>
            </a:r>
            <a:r>
              <a:rPr lang="en-US" altLang="zh-CN">
                <a:solidFill>
                  <a:srgbClr val="7030A0"/>
                </a:solidFill>
              </a:rPr>
              <a:t>b</a:t>
            </a:r>
            <a:r>
              <a:rPr lang="en-US" altLang="zh-CN" baseline="-25000">
                <a:solidFill>
                  <a:srgbClr val="7030A0"/>
                </a:solidFill>
              </a:rPr>
              <a:t>2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endParaRPr lang="en-US" altLang="zh-CN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rgbClr val="7030A0"/>
                </a:solidFill>
              </a:rPr>
              <a:t>        </a:t>
            </a:r>
            <a:endParaRPr lang="en-US">
              <a:solidFill>
                <a:srgbClr val="7030A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DF42DA8-4691-FC43-9AAE-700583E355A2}"/>
              </a:ext>
            </a:extLst>
          </p:cNvPr>
          <p:cNvCxnSpPr>
            <a:cxnSpLocks/>
          </p:cNvCxnSpPr>
          <p:nvPr/>
        </p:nvCxnSpPr>
        <p:spPr>
          <a:xfrm>
            <a:off x="723438" y="5176439"/>
            <a:ext cx="1123329" cy="80923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EBA27BE-CADF-5B49-AEBC-164AC2FBBF80}"/>
              </a:ext>
            </a:extLst>
          </p:cNvPr>
          <p:cNvCxnSpPr>
            <a:cxnSpLocks/>
          </p:cNvCxnSpPr>
          <p:nvPr/>
        </p:nvCxnSpPr>
        <p:spPr>
          <a:xfrm flipV="1">
            <a:off x="721570" y="5091375"/>
            <a:ext cx="1109645" cy="10256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9ADD7D9-68A1-7B4E-9514-B3589A51012F}"/>
              </a:ext>
            </a:extLst>
          </p:cNvPr>
          <p:cNvCxnSpPr>
            <a:cxnSpLocks/>
          </p:cNvCxnSpPr>
          <p:nvPr/>
        </p:nvCxnSpPr>
        <p:spPr>
          <a:xfrm>
            <a:off x="2300127" y="5091375"/>
            <a:ext cx="969000" cy="7712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302A1DD-F20D-8647-99E9-6A9673BCBE83}"/>
              </a:ext>
            </a:extLst>
          </p:cNvPr>
          <p:cNvCxnSpPr>
            <a:cxnSpLocks/>
          </p:cNvCxnSpPr>
          <p:nvPr/>
        </p:nvCxnSpPr>
        <p:spPr>
          <a:xfrm flipV="1">
            <a:off x="2300127" y="5018755"/>
            <a:ext cx="1119114" cy="8438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A5C4AB8-1B72-9D4F-9457-426000D0DBD9}"/>
              </a:ext>
            </a:extLst>
          </p:cNvPr>
          <p:cNvCxnSpPr>
            <a:cxnSpLocks/>
          </p:cNvCxnSpPr>
          <p:nvPr/>
        </p:nvCxnSpPr>
        <p:spPr>
          <a:xfrm>
            <a:off x="3872601" y="5121559"/>
            <a:ext cx="1143700" cy="8251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4FDA47D-261A-BD4B-A32A-F9137466CCBE}"/>
              </a:ext>
            </a:extLst>
          </p:cNvPr>
          <p:cNvCxnSpPr>
            <a:cxnSpLocks/>
          </p:cNvCxnSpPr>
          <p:nvPr/>
        </p:nvCxnSpPr>
        <p:spPr>
          <a:xfrm flipV="1">
            <a:off x="3888153" y="5018755"/>
            <a:ext cx="1190416" cy="9669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6070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9F412-E08B-494A-8253-3A55D1BFA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854" y="248871"/>
            <a:ext cx="8229600" cy="4337462"/>
          </a:xfrm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rgbClr val="7030A0"/>
                </a:solidFill>
              </a:rPr>
              <a:t>Then we have the values are </a:t>
            </a:r>
          </a:p>
          <a:p>
            <a:pPr marL="0" indent="0">
              <a:buNone/>
            </a:pPr>
            <a:r>
              <a:rPr lang="zh-CN" altLang="en-US">
                <a:solidFill>
                  <a:srgbClr val="7030A0"/>
                </a:solidFill>
              </a:rPr>
              <a:t>         </a:t>
            </a:r>
            <a:r>
              <a:rPr lang="en-US" altLang="zh-CN">
                <a:solidFill>
                  <a:srgbClr val="7030A0"/>
                </a:solidFill>
              </a:rPr>
              <a:t>x </a:t>
            </a:r>
            <a:r>
              <a:rPr lang="zh-CN" altLang="en-US">
                <a:solidFill>
                  <a:srgbClr val="7030A0"/>
                </a:solidFill>
              </a:rPr>
              <a:t>          </a:t>
            </a:r>
            <a:r>
              <a:rPr lang="en-US" altLang="zh-CN">
                <a:solidFill>
                  <a:srgbClr val="7030A0"/>
                </a:solidFill>
              </a:rPr>
              <a:t>=</a:t>
            </a:r>
            <a:r>
              <a:rPr lang="zh-CN" altLang="en-US">
                <a:solidFill>
                  <a:srgbClr val="7030A0"/>
                </a:solidFill>
              </a:rPr>
              <a:t>          </a:t>
            </a:r>
            <a:r>
              <a:rPr lang="en-US" altLang="zh-CN">
                <a:solidFill>
                  <a:srgbClr val="7030A0"/>
                </a:solidFill>
              </a:rPr>
              <a:t>y</a:t>
            </a:r>
            <a:r>
              <a:rPr lang="zh-CN" altLang="en-US">
                <a:solidFill>
                  <a:srgbClr val="7030A0"/>
                </a:solidFill>
              </a:rPr>
              <a:t>           </a:t>
            </a:r>
            <a:r>
              <a:rPr lang="en-US" altLang="zh-CN">
                <a:solidFill>
                  <a:srgbClr val="7030A0"/>
                </a:solidFill>
              </a:rPr>
              <a:t>=</a:t>
            </a:r>
            <a:r>
              <a:rPr lang="zh-CN" altLang="en-US">
                <a:solidFill>
                  <a:srgbClr val="7030A0"/>
                </a:solidFill>
              </a:rPr>
              <a:t>          </a:t>
            </a:r>
            <a:r>
              <a:rPr lang="en-US" altLang="zh-CN">
                <a:solidFill>
                  <a:srgbClr val="7030A0"/>
                </a:solidFill>
              </a:rPr>
              <a:t>1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endParaRPr lang="en-US" altLang="zh-CN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rgbClr val="7030A0"/>
                </a:solidFill>
              </a:rPr>
              <a:t>   </a:t>
            </a:r>
            <a:r>
              <a:rPr lang="en-US" altLang="zh-CN">
                <a:solidFill>
                  <a:srgbClr val="7030A0"/>
                </a:solidFill>
              </a:rPr>
              <a:t>b</a:t>
            </a:r>
            <a:r>
              <a:rPr lang="en-US" altLang="zh-CN" baseline="-25000">
                <a:solidFill>
                  <a:srgbClr val="7030A0"/>
                </a:solidFill>
              </a:rPr>
              <a:t>1</a:t>
            </a:r>
            <a:r>
              <a:rPr lang="zh-CN" altLang="en-US" baseline="-25000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c</a:t>
            </a:r>
            <a:r>
              <a:rPr lang="en-US" altLang="zh-CN" baseline="-25000">
                <a:solidFill>
                  <a:srgbClr val="7030A0"/>
                </a:solidFill>
              </a:rPr>
              <a:t>2</a:t>
            </a:r>
            <a:r>
              <a:rPr lang="zh-CN" altLang="en-US" baseline="-25000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–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b</a:t>
            </a:r>
            <a:r>
              <a:rPr lang="en-US" altLang="zh-CN" baseline="-25000">
                <a:solidFill>
                  <a:srgbClr val="7030A0"/>
                </a:solidFill>
              </a:rPr>
              <a:t>2</a:t>
            </a:r>
            <a:r>
              <a:rPr lang="zh-CN" altLang="en-US" baseline="-25000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c</a:t>
            </a:r>
            <a:r>
              <a:rPr lang="en-US" altLang="zh-CN" baseline="-25000">
                <a:solidFill>
                  <a:srgbClr val="7030A0"/>
                </a:solidFill>
              </a:rPr>
              <a:t>1</a:t>
            </a:r>
            <a:r>
              <a:rPr lang="zh-CN" altLang="en-US">
                <a:solidFill>
                  <a:srgbClr val="7030A0"/>
                </a:solidFill>
              </a:rPr>
              <a:t>   </a:t>
            </a:r>
            <a:r>
              <a:rPr lang="en-US" altLang="zh-CN">
                <a:solidFill>
                  <a:srgbClr val="7030A0"/>
                </a:solidFill>
              </a:rPr>
              <a:t>c</a:t>
            </a:r>
            <a:r>
              <a:rPr lang="en-US" altLang="zh-CN" baseline="-25000">
                <a:solidFill>
                  <a:srgbClr val="7030A0"/>
                </a:solidFill>
              </a:rPr>
              <a:t>1</a:t>
            </a:r>
            <a:r>
              <a:rPr lang="zh-CN" altLang="en-US" baseline="-25000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a</a:t>
            </a:r>
            <a:r>
              <a:rPr lang="en-US" altLang="zh-CN" baseline="-25000">
                <a:solidFill>
                  <a:srgbClr val="7030A0"/>
                </a:solidFill>
              </a:rPr>
              <a:t>2</a:t>
            </a:r>
            <a:r>
              <a:rPr lang="zh-CN" altLang="en-US" baseline="-25000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–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c</a:t>
            </a:r>
            <a:r>
              <a:rPr lang="en-US" altLang="zh-CN" baseline="-25000">
                <a:solidFill>
                  <a:srgbClr val="7030A0"/>
                </a:solidFill>
              </a:rPr>
              <a:t>2</a:t>
            </a:r>
            <a:r>
              <a:rPr lang="zh-CN" altLang="en-US" baseline="-25000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a</a:t>
            </a:r>
            <a:r>
              <a:rPr lang="en-US" altLang="zh-CN" baseline="-25000">
                <a:solidFill>
                  <a:srgbClr val="7030A0"/>
                </a:solidFill>
              </a:rPr>
              <a:t>1</a:t>
            </a:r>
            <a:r>
              <a:rPr lang="zh-CN" altLang="en-US" baseline="-25000">
                <a:solidFill>
                  <a:srgbClr val="7030A0"/>
                </a:solidFill>
              </a:rPr>
              <a:t> </a:t>
            </a:r>
            <a:r>
              <a:rPr lang="zh-CN" altLang="en-US">
                <a:solidFill>
                  <a:srgbClr val="7030A0"/>
                </a:solidFill>
              </a:rPr>
              <a:t>        </a:t>
            </a:r>
            <a:r>
              <a:rPr lang="en-US" altLang="zh-CN">
                <a:solidFill>
                  <a:srgbClr val="7030A0"/>
                </a:solidFill>
              </a:rPr>
              <a:t>a</a:t>
            </a:r>
            <a:r>
              <a:rPr lang="en-US" altLang="zh-CN" baseline="-25000">
                <a:solidFill>
                  <a:srgbClr val="7030A0"/>
                </a:solidFill>
              </a:rPr>
              <a:t>1</a:t>
            </a:r>
            <a:r>
              <a:rPr lang="zh-CN" altLang="en-US" baseline="-25000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b</a:t>
            </a:r>
            <a:r>
              <a:rPr lang="en-US" altLang="zh-CN" baseline="-25000">
                <a:solidFill>
                  <a:srgbClr val="7030A0"/>
                </a:solidFill>
              </a:rPr>
              <a:t>2</a:t>
            </a:r>
            <a:r>
              <a:rPr lang="zh-CN" altLang="en-US" baseline="-25000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–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a</a:t>
            </a:r>
            <a:r>
              <a:rPr lang="en-US" altLang="zh-CN" baseline="-25000">
                <a:solidFill>
                  <a:srgbClr val="7030A0"/>
                </a:solidFill>
              </a:rPr>
              <a:t>2</a:t>
            </a:r>
            <a:r>
              <a:rPr lang="zh-CN" altLang="en-US" baseline="-25000">
                <a:solidFill>
                  <a:srgbClr val="7030A0"/>
                </a:solidFill>
              </a:rPr>
              <a:t> </a:t>
            </a:r>
            <a:r>
              <a:rPr lang="en-US" altLang="zh-CN">
                <a:solidFill>
                  <a:srgbClr val="7030A0"/>
                </a:solidFill>
              </a:rPr>
              <a:t>b</a:t>
            </a:r>
            <a:r>
              <a:rPr lang="en-US" altLang="zh-CN" baseline="-25000">
                <a:solidFill>
                  <a:srgbClr val="7030A0"/>
                </a:solidFill>
              </a:rPr>
              <a:t>1</a:t>
            </a:r>
            <a:r>
              <a:rPr lang="zh-CN" altLang="en-US" baseline="-25000">
                <a:solidFill>
                  <a:srgbClr val="7030A0"/>
                </a:solidFill>
              </a:rPr>
              <a:t> 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endParaRPr lang="en-US" altLang="zh-CN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rgbClr val="7030A0"/>
                </a:solidFill>
              </a:rPr>
              <a:t>From this we can find the values of x and y by equating first and third then second and third.</a:t>
            </a:r>
            <a:r>
              <a:rPr lang="zh-CN" altLang="en-US">
                <a:solidFill>
                  <a:srgbClr val="7030A0"/>
                </a:solidFill>
              </a:rPr>
              <a:t> </a:t>
            </a:r>
            <a:endParaRPr lang="en-US" altLang="zh-CN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rgbClr val="7030A0"/>
                </a:solidFill>
              </a:rPr>
              <a:t>Finally we get the values of x And y 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7D93BBC-ED43-3F40-ADB9-A4D160F63490}"/>
              </a:ext>
            </a:extLst>
          </p:cNvPr>
          <p:cNvCxnSpPr>
            <a:cxnSpLocks/>
          </p:cNvCxnSpPr>
          <p:nvPr/>
        </p:nvCxnSpPr>
        <p:spPr>
          <a:xfrm flipV="1">
            <a:off x="498218" y="1521953"/>
            <a:ext cx="1692575" cy="1"/>
          </a:xfrm>
          <a:prstGeom prst="straightConnector1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598EA36-B919-1B4B-AAB4-83C5EDDAC410}"/>
              </a:ext>
            </a:extLst>
          </p:cNvPr>
          <p:cNvCxnSpPr>
            <a:cxnSpLocks/>
          </p:cNvCxnSpPr>
          <p:nvPr/>
        </p:nvCxnSpPr>
        <p:spPr>
          <a:xfrm>
            <a:off x="2648061" y="1521953"/>
            <a:ext cx="1923939" cy="0"/>
          </a:xfrm>
          <a:prstGeom prst="straightConnector1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79A1C24-F187-3D41-BA3D-4C4CB60CF90F}"/>
              </a:ext>
            </a:extLst>
          </p:cNvPr>
          <p:cNvCxnSpPr>
            <a:cxnSpLocks/>
          </p:cNvCxnSpPr>
          <p:nvPr/>
        </p:nvCxnSpPr>
        <p:spPr>
          <a:xfrm>
            <a:off x="5145974" y="1521953"/>
            <a:ext cx="1801773" cy="0"/>
          </a:xfrm>
          <a:prstGeom prst="straightConnector1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2980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269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Algebraic Methods of Solving the Piar of linear Equations</vt:lpstr>
      <vt:lpstr>Substitution Method </vt:lpstr>
      <vt:lpstr>PowerPoint Presentation</vt:lpstr>
      <vt:lpstr>Elimination Method </vt:lpstr>
      <vt:lpstr>PowerPoint Presentation</vt:lpstr>
      <vt:lpstr>PowerPoint Presentation</vt:lpstr>
      <vt:lpstr>Cross Multiplication Method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Pranav Semwal</cp:lastModifiedBy>
  <cp:revision>17</cp:revision>
  <dcterms:created xsi:type="dcterms:W3CDTF">2020-05-21T05:18:36Z</dcterms:created>
  <dcterms:modified xsi:type="dcterms:W3CDTF">2020-05-21T10:43:16Z</dcterms:modified>
</cp:coreProperties>
</file>